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65" r:id="rId4"/>
    <p:sldId id="257" r:id="rId5"/>
    <p:sldId id="292" r:id="rId6"/>
    <p:sldId id="293" r:id="rId7"/>
    <p:sldId id="259" r:id="rId8"/>
    <p:sldId id="294" r:id="rId9"/>
    <p:sldId id="279" r:id="rId10"/>
    <p:sldId id="267" r:id="rId11"/>
    <p:sldId id="281" r:id="rId12"/>
    <p:sldId id="284" r:id="rId13"/>
    <p:sldId id="280" r:id="rId14"/>
    <p:sldId id="282" r:id="rId15"/>
    <p:sldId id="274" r:id="rId16"/>
    <p:sldId id="283" r:id="rId17"/>
    <p:sldId id="273" r:id="rId18"/>
    <p:sldId id="295" r:id="rId19"/>
    <p:sldId id="285" r:id="rId20"/>
    <p:sldId id="276" r:id="rId21"/>
    <p:sldId id="286" r:id="rId22"/>
    <p:sldId id="288" r:id="rId23"/>
    <p:sldId id="287" r:id="rId24"/>
    <p:sldId id="289" r:id="rId25"/>
    <p:sldId id="291" r:id="rId26"/>
    <p:sldId id="29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64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38C493-A611-4456-8B61-96156EAEBB13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E704-3D3A-402C-8DA2-B7ACD0C06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27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EE704-3D3A-402C-8DA2-B7ACD0C063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22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EE704-3D3A-402C-8DA2-B7ACD0C063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599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 smtClean="0"/>
              <a:t>up_frac</a:t>
            </a:r>
            <a:r>
              <a:rPr lang="en-US" sz="1200" dirty="0" smtClean="0"/>
              <a:t> = up/down,  </a:t>
            </a:r>
            <a:r>
              <a:rPr lang="en-US" sz="1200" dirty="0" err="1" smtClean="0"/>
              <a:t>ds_by_dn</a:t>
            </a:r>
            <a:r>
              <a:rPr lang="en-US" sz="1200" dirty="0" smtClean="0"/>
              <a:t> = DSWRFS/down,  </a:t>
            </a:r>
            <a:r>
              <a:rPr lang="en-US" sz="1200" dirty="0" err="1" smtClean="0"/>
              <a:t>ul_by_up</a:t>
            </a:r>
            <a:r>
              <a:rPr lang="en-US" sz="1200" dirty="0" smtClean="0"/>
              <a:t> = ULWRFS/up, </a:t>
            </a:r>
            <a:r>
              <a:rPr lang="en-US" sz="1200" baseline="0" dirty="0" smtClean="0"/>
              <a:t> </a:t>
            </a:r>
            <a:r>
              <a:rPr lang="en-US" sz="1200" dirty="0" err="1" smtClean="0"/>
              <a:t>fr_atm_s</a:t>
            </a:r>
            <a:r>
              <a:rPr lang="en-US" sz="1200" dirty="0" smtClean="0"/>
              <a:t> = </a:t>
            </a:r>
            <a:r>
              <a:rPr lang="en-US" sz="1200" dirty="0" smtClean="0"/>
              <a:t>ULWRF/down. Shortwave fluctuates more than longwave. So the peak in summer(blue)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EE704-3D3A-402C-8DA2-B7ACD0C063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417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48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2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4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018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7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86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34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24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98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892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7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F0A19-145F-438B-96F6-F4B6F547E158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9A75FE-4CC6-42B1-87B8-635E2193DB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2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1" y="21266"/>
            <a:ext cx="12069851" cy="678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3992" y="893958"/>
            <a:ext cx="6188148" cy="1649261"/>
          </a:xfrm>
        </p:spPr>
        <p:txBody>
          <a:bodyPr>
            <a:normAutofit/>
          </a:bodyPr>
          <a:lstStyle/>
          <a:p>
            <a:r>
              <a:rPr lang="en-US" sz="5000" b="1" dirty="0"/>
              <a:t>Forecasting Short Term Solar Energy Production</a:t>
            </a:r>
            <a:endParaRPr lang="en-US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70374" y="2588030"/>
            <a:ext cx="2906233" cy="1655762"/>
          </a:xfrm>
        </p:spPr>
        <p:txBody>
          <a:bodyPr/>
          <a:lstStyle/>
          <a:p>
            <a:r>
              <a:rPr lang="en-US" i="1" dirty="0" smtClean="0"/>
              <a:t>by</a:t>
            </a:r>
          </a:p>
          <a:p>
            <a:r>
              <a:rPr lang="en-US" sz="2800" b="1" dirty="0" smtClean="0"/>
              <a:t>Manasi Mahish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14931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8"/>
          <p:cNvSpPr>
            <a:spLocks noGrp="1"/>
          </p:cNvSpPr>
          <p:nvPr>
            <p:ph idx="1"/>
          </p:nvPr>
        </p:nvSpPr>
        <p:spPr>
          <a:xfrm>
            <a:off x="8112639" y="802031"/>
            <a:ext cx="3674836" cy="5439282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Daily average at ‘ACME’</a:t>
            </a:r>
          </a:p>
          <a:p>
            <a:r>
              <a:rPr lang="en-US" sz="2400" dirty="0" smtClean="0"/>
              <a:t>Downward radiation: shortwave (mainly) + longwave</a:t>
            </a:r>
          </a:p>
          <a:p>
            <a:r>
              <a:rPr lang="en-US" sz="2400" dirty="0" smtClean="0"/>
              <a:t>Upward radiation: shortwave + longwave (mainly)</a:t>
            </a:r>
          </a:p>
          <a:p>
            <a:r>
              <a:rPr lang="en-US" sz="2400" dirty="0" smtClean="0"/>
              <a:t>Net radiation at surface: downward – upward</a:t>
            </a:r>
          </a:p>
          <a:p>
            <a:r>
              <a:rPr lang="en-US" sz="2400" dirty="0" smtClean="0"/>
              <a:t>Seasonality evident in downward, upward and net radiation at surface</a:t>
            </a:r>
          </a:p>
          <a:p>
            <a:r>
              <a:rPr lang="en-US" sz="2400" dirty="0" smtClean="0"/>
              <a:t>Seasonality caused by tilt of earth (</a:t>
            </a:r>
            <a:r>
              <a:rPr lang="en-US" sz="2400" dirty="0"/>
              <a:t>primarily </a:t>
            </a:r>
            <a:r>
              <a:rPr lang="en-US" sz="2400" dirty="0" smtClean="0"/>
              <a:t>) + various weather elements</a:t>
            </a:r>
          </a:p>
          <a:p>
            <a:endParaRPr lang="en-US" sz="2400" dirty="0" smtClean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838200" y="160338"/>
            <a:ext cx="10846869" cy="63105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Time series analysis: radiative flux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62" y="844562"/>
            <a:ext cx="7538481" cy="2735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94" y="3659791"/>
            <a:ext cx="7538479" cy="275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1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6141"/>
            <a:ext cx="10515600" cy="1325563"/>
          </a:xfrm>
        </p:spPr>
        <p:txBody>
          <a:bodyPr/>
          <a:lstStyle/>
          <a:p>
            <a:r>
              <a:rPr lang="en-US" dirty="0" smtClean="0"/>
              <a:t>Seasonal variation in radiative flux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80" y="1254641"/>
            <a:ext cx="5658363" cy="5422597"/>
          </a:xfrm>
          <a:prstGeom prst="rect">
            <a:avLst/>
          </a:prstGeom>
        </p:spPr>
      </p:pic>
      <p:sp>
        <p:nvSpPr>
          <p:cNvPr id="7" name="Content Placeholder 8"/>
          <p:cNvSpPr txBox="1">
            <a:spLocks/>
          </p:cNvSpPr>
          <p:nvPr/>
        </p:nvSpPr>
        <p:spPr>
          <a:xfrm>
            <a:off x="6496563" y="1254642"/>
            <a:ext cx="4976261" cy="50823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Seasonality in downward shortwave is greatest</a:t>
            </a:r>
          </a:p>
          <a:p>
            <a:pPr lvl="1"/>
            <a:r>
              <a:rPr lang="en-US" dirty="0" smtClean="0"/>
              <a:t>A change of 200 to 500 units between winter low to summer high</a:t>
            </a:r>
          </a:p>
          <a:p>
            <a:r>
              <a:rPr lang="en-US" dirty="0" smtClean="0"/>
              <a:t>All radiations high in summer and lower in winter</a:t>
            </a:r>
          </a:p>
          <a:p>
            <a:r>
              <a:rPr lang="en-US" dirty="0" smtClean="0"/>
              <a:t>There is time lag between the peaks of various radiations</a:t>
            </a:r>
          </a:p>
          <a:p>
            <a:pPr lvl="1"/>
            <a:r>
              <a:rPr lang="en-US" dirty="0" smtClean="0"/>
              <a:t>Re-emitted long wave peaks in July, later than the shortwave</a:t>
            </a:r>
          </a:p>
          <a:p>
            <a:pPr lvl="1"/>
            <a:r>
              <a:rPr lang="en-US" dirty="0" smtClean="0"/>
              <a:t>Shortwave peak~ June solstice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2615184" y="1307696"/>
            <a:ext cx="1993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Summer solstice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447288" y="1563624"/>
            <a:ext cx="36576" cy="237744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11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Seasonal variation in radiation fraction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7" y="1690688"/>
            <a:ext cx="5443266" cy="4763585"/>
          </a:xfrm>
          <a:prstGeom prst="rect">
            <a:avLst/>
          </a:prstGeom>
        </p:spPr>
      </p:pic>
      <p:sp>
        <p:nvSpPr>
          <p:cNvPr id="9" name="Content Placeholder 8"/>
          <p:cNvSpPr txBox="1">
            <a:spLocks/>
          </p:cNvSpPr>
          <p:nvPr/>
        </p:nvSpPr>
        <p:spPr>
          <a:xfrm>
            <a:off x="5996763" y="1690688"/>
            <a:ext cx="5736433" cy="469389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fraction of energy re-emitted from earth </a:t>
            </a:r>
            <a:r>
              <a:rPr lang="en-US" dirty="0"/>
              <a:t>surface (</a:t>
            </a:r>
            <a:r>
              <a:rPr lang="en-US" dirty="0">
                <a:solidFill>
                  <a:srgbClr val="FFC000"/>
                </a:solidFill>
              </a:rPr>
              <a:t>orange</a:t>
            </a:r>
            <a:r>
              <a:rPr lang="en-US" dirty="0" smtClean="0"/>
              <a:t>), up/down, </a:t>
            </a:r>
            <a:r>
              <a:rPr lang="en-US" dirty="0"/>
              <a:t>is </a:t>
            </a:r>
            <a:r>
              <a:rPr lang="en-US" dirty="0" smtClean="0"/>
              <a:t>less in summer </a:t>
            </a:r>
          </a:p>
          <a:p>
            <a:r>
              <a:rPr lang="en-US" dirty="0" smtClean="0"/>
              <a:t>Downward shortwave radiation as fraction of total downward </a:t>
            </a:r>
            <a:r>
              <a:rPr lang="en-US" dirty="0"/>
              <a:t>radiation (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 smtClean="0"/>
              <a:t>), DSWRFS/down, is higher in spring and </a:t>
            </a:r>
            <a:r>
              <a:rPr lang="en-US" dirty="0" smtClean="0"/>
              <a:t>summer</a:t>
            </a:r>
          </a:p>
          <a:p>
            <a:pPr lvl="1"/>
            <a:r>
              <a:rPr lang="en-US" dirty="0" smtClean="0"/>
              <a:t>DSWRFS high in summer</a:t>
            </a:r>
            <a:endParaRPr lang="en-US" dirty="0" smtClean="0"/>
          </a:p>
          <a:p>
            <a:pPr lvl="1"/>
            <a:r>
              <a:rPr lang="en-US" dirty="0" smtClean="0"/>
              <a:t>Cloud-cover, pollutants, aerosols</a:t>
            </a:r>
          </a:p>
          <a:p>
            <a:r>
              <a:rPr lang="en-US" dirty="0" smtClean="0"/>
              <a:t>Upward longwave radiation as fraction of total upward radiation (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gray</a:t>
            </a:r>
            <a:r>
              <a:rPr lang="en-US" dirty="0"/>
              <a:t>), </a:t>
            </a:r>
            <a:r>
              <a:rPr lang="en-US" dirty="0" smtClean="0"/>
              <a:t>ULWRFS/up, </a:t>
            </a:r>
            <a:r>
              <a:rPr lang="en-US" dirty="0"/>
              <a:t>&gt; </a:t>
            </a:r>
            <a:r>
              <a:rPr lang="en-US" dirty="0" smtClean="0"/>
              <a:t>80% </a:t>
            </a:r>
          </a:p>
          <a:p>
            <a:r>
              <a:rPr lang="en-US" dirty="0" smtClean="0"/>
              <a:t>Upward longwave radiation at TOA as a fraction of total </a:t>
            </a:r>
            <a:r>
              <a:rPr lang="en-US" dirty="0" err="1" smtClean="0"/>
              <a:t>downard</a:t>
            </a:r>
            <a:r>
              <a:rPr lang="en-US" dirty="0" smtClean="0"/>
              <a:t> radiation at surface (</a:t>
            </a:r>
            <a:r>
              <a:rPr lang="en-US" dirty="0" smtClean="0">
                <a:solidFill>
                  <a:srgbClr val="FF0000"/>
                </a:solidFill>
              </a:rPr>
              <a:t>red</a:t>
            </a:r>
            <a:r>
              <a:rPr lang="en-US" dirty="0"/>
              <a:t>), </a:t>
            </a:r>
            <a:r>
              <a:rPr lang="en-US" dirty="0" smtClean="0"/>
              <a:t>ULWRF/down, is less in summer months, similar to </a:t>
            </a:r>
            <a:r>
              <a:rPr lang="en-US" dirty="0" smtClean="0"/>
              <a:t>up/down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7614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89098" y="179549"/>
            <a:ext cx="10864702" cy="1325563"/>
          </a:xfrm>
        </p:spPr>
        <p:txBody>
          <a:bodyPr/>
          <a:lstStyle/>
          <a:p>
            <a:r>
              <a:rPr lang="en-US" dirty="0" smtClean="0"/>
              <a:t>Frequency &amp; time series analysis: temperature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8102005" y="1569069"/>
            <a:ext cx="3806455" cy="4401326"/>
          </a:xfrm>
        </p:spPr>
        <p:txBody>
          <a:bodyPr/>
          <a:lstStyle/>
          <a:p>
            <a:r>
              <a:rPr lang="en-US" dirty="0"/>
              <a:t>Distribution similar for all temperature </a:t>
            </a:r>
            <a:r>
              <a:rPr lang="en-US" dirty="0" smtClean="0"/>
              <a:t>measurements</a:t>
            </a:r>
          </a:p>
          <a:p>
            <a:r>
              <a:rPr lang="en-US" dirty="0" smtClean="0"/>
              <a:t>Temperature </a:t>
            </a:r>
            <a:r>
              <a:rPr lang="en-US" dirty="0"/>
              <a:t>closely tied </a:t>
            </a:r>
            <a:r>
              <a:rPr lang="en-US" dirty="0" smtClean="0"/>
              <a:t>to </a:t>
            </a:r>
            <a:r>
              <a:rPr lang="en-US" dirty="0"/>
              <a:t>the amount of radiation </a:t>
            </a:r>
            <a:r>
              <a:rPr lang="en-US" dirty="0" smtClean="0"/>
              <a:t>at surface</a:t>
            </a:r>
          </a:p>
          <a:p>
            <a:r>
              <a:rPr lang="en-US" dirty="0" smtClean="0"/>
              <a:t>Seasonality evident with high in summer and low in winter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5" y="3567718"/>
            <a:ext cx="7605721" cy="31364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8" y="1505112"/>
            <a:ext cx="7960671" cy="206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120572"/>
            <a:ext cx="10515600" cy="1325563"/>
          </a:xfrm>
        </p:spPr>
        <p:txBody>
          <a:bodyPr/>
          <a:lstStyle/>
          <a:p>
            <a:r>
              <a:rPr lang="en-US" dirty="0" smtClean="0"/>
              <a:t>Seasonal variation in temperature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32" y="1322438"/>
            <a:ext cx="4403218" cy="33810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767" y="1322438"/>
            <a:ext cx="4285691" cy="3310504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>
          <a:xfrm>
            <a:off x="548315" y="4786521"/>
            <a:ext cx="11201695" cy="1773767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Seasonality evident in temperature</a:t>
            </a:r>
          </a:p>
          <a:p>
            <a:r>
              <a:rPr lang="en-US" dirty="0" smtClean="0"/>
              <a:t>Temperature at surface (orange) higher than temperature above surface (blue) due to higher temperature gradient near surface</a:t>
            </a:r>
          </a:p>
          <a:p>
            <a:r>
              <a:rPr lang="en-US" dirty="0" smtClean="0"/>
              <a:t>Difference </a:t>
            </a:r>
            <a:r>
              <a:rPr lang="en-US" dirty="0"/>
              <a:t>in daily maximum and minimum temperature higher during spring and </a:t>
            </a:r>
            <a:r>
              <a:rPr lang="en-US" dirty="0" smtClean="0"/>
              <a:t>fall, and lower in winter</a:t>
            </a:r>
          </a:p>
        </p:txBody>
      </p:sp>
    </p:spTree>
    <p:extLst>
      <p:ext uri="{BB962C8B-B14F-4D97-AF65-F5344CB8AC3E}">
        <p14:creationId xmlns:p14="http://schemas.microsoft.com/office/powerpoint/2010/main" val="85604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26" y="3879906"/>
            <a:ext cx="7767096" cy="29780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932" y="925033"/>
            <a:ext cx="5066396" cy="3130113"/>
          </a:xfrm>
          <a:prstGeom prst="rect">
            <a:avLst/>
          </a:prstGeom>
        </p:spPr>
      </p:pic>
      <p:sp>
        <p:nvSpPr>
          <p:cNvPr id="8" name="Title 7"/>
          <p:cNvSpPr txBox="1">
            <a:spLocks/>
          </p:cNvSpPr>
          <p:nvPr/>
        </p:nvSpPr>
        <p:spPr>
          <a:xfrm>
            <a:off x="489097" y="126384"/>
            <a:ext cx="11217349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Frequency &amp; time series analysis: other variables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911162" y="1078030"/>
            <a:ext cx="4442637" cy="546099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Total </a:t>
            </a:r>
            <a:r>
              <a:rPr lang="en-US" dirty="0"/>
              <a:t>condensate, cloud cover and precipitation </a:t>
            </a:r>
            <a:r>
              <a:rPr lang="en-US" dirty="0" smtClean="0"/>
              <a:t>: most </a:t>
            </a:r>
            <a:r>
              <a:rPr lang="en-US" dirty="0"/>
              <a:t>data </a:t>
            </a:r>
            <a:r>
              <a:rPr lang="en-US" dirty="0" smtClean="0"/>
              <a:t>near </a:t>
            </a:r>
            <a:r>
              <a:rPr lang="en-US" dirty="0"/>
              <a:t>first </a:t>
            </a:r>
            <a:r>
              <a:rPr lang="en-US" dirty="0" smtClean="0"/>
              <a:t>bin</a:t>
            </a:r>
          </a:p>
          <a:p>
            <a:r>
              <a:rPr lang="en-US" dirty="0" smtClean="0"/>
              <a:t>Specific humidity and </a:t>
            </a:r>
            <a:r>
              <a:rPr lang="en-US" dirty="0" err="1" smtClean="0"/>
              <a:t>precipitable</a:t>
            </a:r>
            <a:r>
              <a:rPr lang="en-US" dirty="0" smtClean="0"/>
              <a:t> water with bimodal distribution, similar to temperature, large </a:t>
            </a:r>
            <a:r>
              <a:rPr lang="en-US" dirty="0"/>
              <a:t>number of humid and dry </a:t>
            </a:r>
            <a:r>
              <a:rPr lang="en-US" dirty="0" smtClean="0"/>
              <a:t>days</a:t>
            </a:r>
          </a:p>
          <a:p>
            <a:r>
              <a:rPr lang="en-US" dirty="0" smtClean="0"/>
              <a:t>Pressure more normally distributed </a:t>
            </a:r>
          </a:p>
          <a:p>
            <a:r>
              <a:rPr lang="en-US" dirty="0" smtClean="0"/>
              <a:t>Seasonality in specific humidity, </a:t>
            </a:r>
            <a:r>
              <a:rPr lang="en-US" dirty="0" err="1" smtClean="0"/>
              <a:t>precipitable</a:t>
            </a:r>
            <a:r>
              <a:rPr lang="en-US" dirty="0" smtClean="0"/>
              <a:t> water and pressure</a:t>
            </a:r>
          </a:p>
          <a:p>
            <a:r>
              <a:rPr lang="en-US" dirty="0" smtClean="0"/>
              <a:t>Specific humidity and </a:t>
            </a:r>
            <a:r>
              <a:rPr lang="en-US" dirty="0" err="1" smtClean="0"/>
              <a:t>precipitable</a:t>
            </a:r>
            <a:r>
              <a:rPr lang="en-US" dirty="0" smtClean="0"/>
              <a:t> water high in summer low in winter</a:t>
            </a:r>
          </a:p>
          <a:p>
            <a:r>
              <a:rPr lang="en-US" dirty="0" smtClean="0"/>
              <a:t>Pressure high in winter and low in summer</a:t>
            </a:r>
          </a:p>
        </p:txBody>
      </p:sp>
    </p:spTree>
    <p:extLst>
      <p:ext uri="{BB962C8B-B14F-4D97-AF65-F5344CB8AC3E}">
        <p14:creationId xmlns:p14="http://schemas.microsoft.com/office/powerpoint/2010/main" val="123701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173733"/>
            <a:ext cx="10515600" cy="1325563"/>
          </a:xfrm>
        </p:spPr>
        <p:txBody>
          <a:bodyPr/>
          <a:lstStyle/>
          <a:p>
            <a:r>
              <a:rPr lang="en-US" dirty="0" smtClean="0"/>
              <a:t>Seasonal variation in humidity and pressure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3" y="1318541"/>
            <a:ext cx="9709472" cy="3965840"/>
          </a:xfrm>
          <a:prstGeom prst="rect">
            <a:avLst/>
          </a:prstGeom>
        </p:spPr>
      </p:pic>
      <p:sp>
        <p:nvSpPr>
          <p:cNvPr id="6" name="Content Placeholder 8"/>
          <p:cNvSpPr txBox="1">
            <a:spLocks/>
          </p:cNvSpPr>
          <p:nvPr/>
        </p:nvSpPr>
        <p:spPr>
          <a:xfrm>
            <a:off x="616688" y="5539563"/>
            <a:ext cx="11241635" cy="1061601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Seasonality evident </a:t>
            </a:r>
            <a:r>
              <a:rPr lang="en-US" dirty="0"/>
              <a:t>in specific humidity, </a:t>
            </a:r>
            <a:r>
              <a:rPr lang="en-US" dirty="0" err="1"/>
              <a:t>precipitable</a:t>
            </a:r>
            <a:r>
              <a:rPr lang="en-US" dirty="0"/>
              <a:t> water and </a:t>
            </a:r>
            <a:r>
              <a:rPr lang="en-US" dirty="0" smtClean="0"/>
              <a:t>pressure – specific humidity, and </a:t>
            </a:r>
            <a:r>
              <a:rPr lang="en-US" dirty="0" err="1" smtClean="0"/>
              <a:t>precipitable</a:t>
            </a:r>
            <a:r>
              <a:rPr lang="en-US" dirty="0" smtClean="0"/>
              <a:t> water high in summer and low in winter, pressure </a:t>
            </a:r>
            <a:r>
              <a:rPr lang="en-US" dirty="0" smtClean="0"/>
              <a:t>low in </a:t>
            </a:r>
            <a:r>
              <a:rPr lang="en-US" dirty="0" smtClean="0"/>
              <a:t>summer and </a:t>
            </a:r>
            <a:r>
              <a:rPr lang="en-US" dirty="0" smtClean="0"/>
              <a:t>high in </a:t>
            </a:r>
            <a:r>
              <a:rPr lang="en-US" dirty="0" smtClean="0"/>
              <a:t>winter</a:t>
            </a:r>
          </a:p>
        </p:txBody>
      </p:sp>
    </p:spTree>
    <p:extLst>
      <p:ext uri="{BB962C8B-B14F-4D97-AF65-F5344CB8AC3E}">
        <p14:creationId xmlns:p14="http://schemas.microsoft.com/office/powerpoint/2010/main" val="295576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93875"/>
              </p:ext>
            </p:extLst>
          </p:nvPr>
        </p:nvGraphicFramePr>
        <p:xfrm>
          <a:off x="748729" y="1272209"/>
          <a:ext cx="6248400" cy="49596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62100"/>
                <a:gridCol w="1968500"/>
                <a:gridCol w="1282700"/>
                <a:gridCol w="1435100"/>
              </a:tblGrid>
              <a:tr h="1151311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Variable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Correlation coefficient with target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Variable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Correlation coefficient with target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31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DSWRFS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0.888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T    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0.627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31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USWRFS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0.843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MinT 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0.580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31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net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0.826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H    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0.432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31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dn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0.826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DLWRFS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0.351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31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Up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0.776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PW   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0.254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31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ULWRF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0.660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 err="1">
                          <a:effectLst/>
                        </a:rPr>
                        <a:t>Pr</a:t>
                      </a:r>
                      <a:r>
                        <a:rPr lang="en-US" sz="2000" u="none" strike="noStrike" dirty="0">
                          <a:effectLst/>
                        </a:rPr>
                        <a:t>  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-0.227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31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TS   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0.644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Precip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-0.309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31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ULWRFS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0.633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TC  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-0.487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2314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MaxT 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0.628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>
                          <a:effectLst/>
                        </a:rPr>
                        <a:t>TCC 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u="none" strike="noStrike" dirty="0">
                          <a:effectLst/>
                        </a:rPr>
                        <a:t>-0.487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630"/>
            <a:ext cx="10515600" cy="1325563"/>
          </a:xfrm>
        </p:spPr>
        <p:txBody>
          <a:bodyPr/>
          <a:lstStyle/>
          <a:p>
            <a:r>
              <a:rPr lang="en-US" dirty="0" smtClean="0"/>
              <a:t>Correlation analysis with the target variable</a:t>
            </a:r>
            <a:endParaRPr lang="en-US" dirty="0"/>
          </a:p>
        </p:txBody>
      </p:sp>
      <p:sp>
        <p:nvSpPr>
          <p:cNvPr id="4" name="Content Placeholder 8"/>
          <p:cNvSpPr txBox="1">
            <a:spLocks/>
          </p:cNvSpPr>
          <p:nvPr/>
        </p:nvSpPr>
        <p:spPr>
          <a:xfrm>
            <a:off x="6907658" y="1357718"/>
            <a:ext cx="4655290" cy="511493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</a:t>
            </a:r>
            <a:r>
              <a:rPr lang="en-US" dirty="0"/>
              <a:t>radiations in general </a:t>
            </a:r>
            <a:r>
              <a:rPr lang="en-US" dirty="0" smtClean="0"/>
              <a:t>strongly correlated </a:t>
            </a:r>
            <a:r>
              <a:rPr lang="en-US" dirty="0"/>
              <a:t>with solar </a:t>
            </a:r>
            <a:r>
              <a:rPr lang="en-US" dirty="0" smtClean="0"/>
              <a:t>energy</a:t>
            </a:r>
          </a:p>
          <a:p>
            <a:r>
              <a:rPr lang="en-US" dirty="0" smtClean="0"/>
              <a:t>Downward shortwave radiation primary source of energy - highest correlation with solar energy production</a:t>
            </a:r>
          </a:p>
          <a:p>
            <a:r>
              <a:rPr lang="en-US" dirty="0" smtClean="0"/>
              <a:t>Pressure having </a:t>
            </a:r>
            <a:r>
              <a:rPr lang="en-US" dirty="0" smtClean="0"/>
              <a:t>minimal </a:t>
            </a:r>
            <a:r>
              <a:rPr lang="en-US" dirty="0" smtClean="0"/>
              <a:t>effect on solar energy</a:t>
            </a:r>
          </a:p>
          <a:p>
            <a:r>
              <a:rPr lang="en-US" dirty="0" smtClean="0"/>
              <a:t>Total cloud cover (TCC), total condensate (TC), precipitation negatively affect solar energy; more atmospheric moisture, more absorption of radiation by the atmosphere, less energy reaching surface  </a:t>
            </a:r>
          </a:p>
          <a:p>
            <a:endParaRPr lang="en-US" dirty="0" smtClean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118100" y="263435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92080" y="4619699"/>
            <a:ext cx="2304288" cy="32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85520" y="2448559"/>
            <a:ext cx="2956560" cy="24911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44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88" y="228793"/>
            <a:ext cx="8261185" cy="653902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97127" y="294890"/>
            <a:ext cx="687389" cy="5131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76847" y="3487479"/>
            <a:ext cx="641494" cy="5316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98512" y="5422605"/>
            <a:ext cx="581240" cy="5139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82403" y="289890"/>
            <a:ext cx="1501117" cy="686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200" dirty="0" smtClean="0"/>
              <a:t>DSWRFS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smtClean="0"/>
              <a:t>DLWRFS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smtClean="0"/>
              <a:t>USWRFS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smtClean="0"/>
              <a:t>ULWRFS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smtClean="0"/>
              <a:t>ULWRF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smtClean="0"/>
              <a:t>TS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smtClean="0"/>
              <a:t>TC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smtClean="0"/>
              <a:t>H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smtClean="0"/>
              <a:t>PW</a:t>
            </a:r>
          </a:p>
          <a:p>
            <a:pPr marL="342900" indent="-342900">
              <a:buAutoNum type="arabicPeriod"/>
            </a:pPr>
            <a:endParaRPr lang="en-US" sz="2200" dirty="0"/>
          </a:p>
          <a:p>
            <a:pPr marL="342900" indent="-342900">
              <a:buAutoNum type="arabicPeriod"/>
            </a:pPr>
            <a:r>
              <a:rPr lang="en-US" sz="2200" dirty="0" smtClean="0"/>
              <a:t>Target</a:t>
            </a:r>
          </a:p>
          <a:p>
            <a:pPr marL="342900" indent="-342900">
              <a:buAutoNum type="arabicPeriod"/>
            </a:pP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999460" y="-10644"/>
            <a:ext cx="803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            2	            3	          4	        5	      6	    7	   8	 9	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8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6898"/>
            <a:ext cx="10515600" cy="1325563"/>
          </a:xfrm>
        </p:spPr>
        <p:txBody>
          <a:bodyPr/>
          <a:lstStyle/>
          <a:p>
            <a:r>
              <a:rPr lang="en-US" dirty="0" smtClean="0"/>
              <a:t>Model prediction: choosing the right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985592" y="1382233"/>
            <a:ext cx="4368208" cy="479473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Simple model </a:t>
            </a:r>
          </a:p>
          <a:p>
            <a:pPr lvl="1"/>
            <a:r>
              <a:rPr lang="en-US" dirty="0" err="1" smtClean="0"/>
              <a:t>Underfitted</a:t>
            </a:r>
            <a:r>
              <a:rPr lang="en-US" dirty="0" smtClean="0"/>
              <a:t> dataset</a:t>
            </a:r>
          </a:p>
          <a:p>
            <a:pPr lvl="1"/>
            <a:r>
              <a:rPr lang="en-US" dirty="0" smtClean="0"/>
              <a:t>High bias</a:t>
            </a:r>
          </a:p>
          <a:p>
            <a:pPr lvl="1"/>
            <a:r>
              <a:rPr lang="en-US" dirty="0" smtClean="0"/>
              <a:t>Low variance</a:t>
            </a:r>
          </a:p>
          <a:p>
            <a:pPr lvl="1"/>
            <a:r>
              <a:rPr lang="en-US" dirty="0" smtClean="0"/>
              <a:t>Generalized</a:t>
            </a:r>
          </a:p>
          <a:p>
            <a:r>
              <a:rPr lang="en-US" dirty="0" smtClean="0"/>
              <a:t>Complex model</a:t>
            </a:r>
          </a:p>
          <a:p>
            <a:pPr lvl="1"/>
            <a:r>
              <a:rPr lang="en-US" dirty="0" err="1" smtClean="0"/>
              <a:t>Overfitted</a:t>
            </a:r>
            <a:r>
              <a:rPr lang="en-US" dirty="0" smtClean="0"/>
              <a:t> dataset</a:t>
            </a:r>
          </a:p>
          <a:p>
            <a:pPr lvl="1"/>
            <a:r>
              <a:rPr lang="en-US" dirty="0" smtClean="0"/>
              <a:t>Low bias</a:t>
            </a:r>
          </a:p>
          <a:p>
            <a:pPr lvl="1"/>
            <a:r>
              <a:rPr lang="en-US" dirty="0" smtClean="0"/>
              <a:t>High variance</a:t>
            </a:r>
          </a:p>
          <a:p>
            <a:pPr lvl="1"/>
            <a:r>
              <a:rPr lang="en-US" dirty="0" smtClean="0"/>
              <a:t>Not generalized</a:t>
            </a:r>
          </a:p>
          <a:p>
            <a:pPr lvl="1"/>
            <a:r>
              <a:rPr lang="en-US" dirty="0" smtClean="0"/>
              <a:t>Flexible</a:t>
            </a:r>
          </a:p>
          <a:p>
            <a:r>
              <a:rPr lang="en-US" dirty="0" smtClean="0"/>
              <a:t>Objective:  build a model with optimum model complexity</a:t>
            </a:r>
          </a:p>
          <a:p>
            <a:endParaRPr lang="en-US" dirty="0"/>
          </a:p>
        </p:txBody>
      </p:sp>
      <p:pic>
        <p:nvPicPr>
          <p:cNvPr id="6148" name="Picture 4" descr="https://lh4.googleusercontent.com/TsJ5xHp9937Y3eDch80bMsOC-Z_CahrYoab2VAMF9pTN7XuT4h3uNCFt5-IEALxGTzVVzo5k2amRt1wLnHklM36RtnZ3uwrUA7s18Vwur86TPZteVLM0140ld12MjLLQjr72qrc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98" y="1848180"/>
            <a:ext cx="5859130" cy="368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89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3783"/>
            <a:ext cx="10515600" cy="1325563"/>
          </a:xfrm>
        </p:spPr>
        <p:txBody>
          <a:bodyPr/>
          <a:lstStyle/>
          <a:p>
            <a:r>
              <a:rPr lang="en-US" dirty="0" smtClean="0"/>
              <a:t>Solar energy production: current situation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7537"/>
            <a:ext cx="10315353" cy="482942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Advantage</a:t>
            </a:r>
          </a:p>
          <a:p>
            <a:pPr lvl="1"/>
            <a:r>
              <a:rPr lang="en-US" dirty="0" smtClean="0"/>
              <a:t>renewable</a:t>
            </a:r>
          </a:p>
          <a:p>
            <a:pPr lvl="1"/>
            <a:r>
              <a:rPr lang="en-US" dirty="0" smtClean="0"/>
              <a:t>readily available </a:t>
            </a:r>
          </a:p>
          <a:p>
            <a:pPr lvl="1"/>
            <a:r>
              <a:rPr lang="en-US" dirty="0" smtClean="0"/>
              <a:t>low carbon footprint</a:t>
            </a:r>
          </a:p>
          <a:p>
            <a:r>
              <a:rPr lang="en-US" dirty="0" smtClean="0"/>
              <a:t>Challenge</a:t>
            </a:r>
          </a:p>
          <a:p>
            <a:pPr lvl="1"/>
            <a:r>
              <a:rPr lang="en-US" dirty="0" smtClean="0"/>
              <a:t>dependent on weather variables</a:t>
            </a:r>
          </a:p>
          <a:p>
            <a:pPr lvl="1"/>
            <a:r>
              <a:rPr lang="en-US" dirty="0" smtClean="0"/>
              <a:t>difficult to accurately predict time ahead</a:t>
            </a:r>
            <a:endParaRPr lang="en-US" dirty="0"/>
          </a:p>
          <a:p>
            <a:pPr lvl="1"/>
            <a:r>
              <a:rPr lang="en-US" dirty="0" smtClean="0"/>
              <a:t>may cause the utilities to purchase emergency power from neighboring utilities while over-predicting</a:t>
            </a:r>
          </a:p>
          <a:p>
            <a:pPr lvl="1"/>
            <a:r>
              <a:rPr lang="en-US" dirty="0" smtClean="0"/>
              <a:t>may cause excess generation of power while under-predicting</a:t>
            </a:r>
          </a:p>
          <a:p>
            <a:r>
              <a:rPr lang="en-US" dirty="0" smtClean="0"/>
              <a:t>Solution</a:t>
            </a:r>
          </a:p>
          <a:p>
            <a:pPr lvl="1"/>
            <a:r>
              <a:rPr lang="en-US" dirty="0" smtClean="0"/>
              <a:t>forecast solar </a:t>
            </a:r>
            <a:r>
              <a:rPr lang="en-US" dirty="0"/>
              <a:t>energy production </a:t>
            </a:r>
            <a:r>
              <a:rPr lang="en-US" dirty="0" smtClean="0"/>
              <a:t>as accurate as possible using machine learning algorithms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680" y="1060950"/>
            <a:ext cx="4087255" cy="292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03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4359"/>
            <a:ext cx="10515600" cy="1325563"/>
          </a:xfrm>
        </p:spPr>
        <p:txBody>
          <a:bodyPr/>
          <a:lstStyle/>
          <a:p>
            <a:r>
              <a:rPr lang="en-US" dirty="0" smtClean="0"/>
              <a:t>Machine learning algorithm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559922"/>
            <a:ext cx="10515600" cy="475581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Linear regression</a:t>
            </a:r>
          </a:p>
          <a:p>
            <a:pPr lvl="1"/>
            <a:r>
              <a:rPr lang="en-US" dirty="0" smtClean="0"/>
              <a:t>Simple model</a:t>
            </a:r>
          </a:p>
          <a:p>
            <a:pPr lvl="1"/>
            <a:r>
              <a:rPr lang="en-US" dirty="0" smtClean="0"/>
              <a:t>Assumed linear </a:t>
            </a:r>
            <a:r>
              <a:rPr lang="en-US" dirty="0"/>
              <a:t>relations between features and target </a:t>
            </a:r>
            <a:r>
              <a:rPr lang="en-US" dirty="0" smtClean="0"/>
              <a:t>variable</a:t>
            </a:r>
          </a:p>
          <a:p>
            <a:pPr lvl="1"/>
            <a:r>
              <a:rPr lang="en-US" dirty="0" smtClean="0"/>
              <a:t>Bias high, variance low</a:t>
            </a:r>
          </a:p>
          <a:p>
            <a:r>
              <a:rPr lang="en-US" dirty="0" smtClean="0"/>
              <a:t>Gradient boosting</a:t>
            </a:r>
          </a:p>
          <a:p>
            <a:pPr lvl="1"/>
            <a:r>
              <a:rPr lang="en-US" dirty="0" smtClean="0"/>
              <a:t>Built on weak </a:t>
            </a:r>
            <a:r>
              <a:rPr lang="en-US" dirty="0" err="1" smtClean="0"/>
              <a:t>regressors</a:t>
            </a:r>
            <a:endParaRPr lang="en-US" dirty="0" smtClean="0"/>
          </a:p>
          <a:p>
            <a:pPr lvl="1"/>
            <a:r>
              <a:rPr lang="en-US" dirty="0" smtClean="0"/>
              <a:t>Sequential process</a:t>
            </a:r>
          </a:p>
          <a:p>
            <a:pPr lvl="1"/>
            <a:r>
              <a:rPr lang="en-US" dirty="0" smtClean="0"/>
              <a:t>Following </a:t>
            </a:r>
            <a:r>
              <a:rPr lang="en-US" dirty="0" err="1" smtClean="0"/>
              <a:t>regressor</a:t>
            </a:r>
            <a:r>
              <a:rPr lang="en-US" dirty="0" smtClean="0"/>
              <a:t> learns from previous </a:t>
            </a:r>
            <a:r>
              <a:rPr lang="en-US" dirty="0" err="1" smtClean="0"/>
              <a:t>regressor’s</a:t>
            </a:r>
            <a:r>
              <a:rPr lang="en-US" dirty="0" smtClean="0"/>
              <a:t> mistake</a:t>
            </a:r>
          </a:p>
          <a:p>
            <a:r>
              <a:rPr lang="en-US" dirty="0" smtClean="0"/>
              <a:t>Random forest</a:t>
            </a:r>
          </a:p>
          <a:p>
            <a:pPr lvl="1"/>
            <a:r>
              <a:rPr lang="en-US" dirty="0" smtClean="0"/>
              <a:t>Decision trees prone to overfitting</a:t>
            </a:r>
          </a:p>
          <a:p>
            <a:pPr lvl="1"/>
            <a:r>
              <a:rPr lang="en-US" dirty="0" smtClean="0"/>
              <a:t>Parallel process </a:t>
            </a:r>
          </a:p>
          <a:p>
            <a:pPr lvl="1"/>
            <a:r>
              <a:rPr lang="en-US" dirty="0" smtClean="0"/>
              <a:t>Higher number of decision trees employed to process re-sampled data</a:t>
            </a:r>
          </a:p>
          <a:p>
            <a:pPr lvl="1"/>
            <a:r>
              <a:rPr lang="en-US" dirty="0" smtClean="0"/>
              <a:t>Relies on voting to average out overfitting</a:t>
            </a:r>
          </a:p>
          <a:p>
            <a:pPr lvl="1"/>
            <a:r>
              <a:rPr lang="en-US" dirty="0" smtClean="0"/>
              <a:t>Computationally expensive</a:t>
            </a:r>
          </a:p>
        </p:txBody>
      </p:sp>
    </p:spTree>
    <p:extLst>
      <p:ext uri="{BB962C8B-B14F-4D97-AF65-F5344CB8AC3E}">
        <p14:creationId xmlns:p14="http://schemas.microsoft.com/office/powerpoint/2010/main" val="336030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8667"/>
            <a:ext cx="10515600" cy="1325563"/>
          </a:xfrm>
        </p:spPr>
        <p:txBody>
          <a:bodyPr/>
          <a:lstStyle/>
          <a:p>
            <a:r>
              <a:rPr lang="en-US" dirty="0" smtClean="0"/>
              <a:t>Modeling steps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48316"/>
                <a:ext cx="10515600" cy="502864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Train (70%), test (30%) split in input dataset</a:t>
                </a:r>
              </a:p>
              <a:p>
                <a:r>
                  <a:rPr lang="en-US" dirty="0"/>
                  <a:t>Standardize features by removing the mean and scaling to unit </a:t>
                </a:r>
                <a:r>
                  <a:rPr lang="en-US" dirty="0" smtClean="0"/>
                  <a:t>variance</a:t>
                </a:r>
                <a:endParaRPr lang="en-US" dirty="0" smtClean="0"/>
              </a:p>
              <a:p>
                <a:r>
                  <a:rPr lang="en-US" dirty="0" smtClean="0"/>
                  <a:t>Gradient </a:t>
                </a:r>
                <a:r>
                  <a:rPr lang="en-US" dirty="0" smtClean="0"/>
                  <a:t>boosting: </a:t>
                </a:r>
                <a:r>
                  <a:rPr lang="en-US" dirty="0"/>
                  <a:t>'</a:t>
                </a:r>
                <a:r>
                  <a:rPr lang="en-US" dirty="0" err="1"/>
                  <a:t>n_estimators</a:t>
                </a:r>
                <a:r>
                  <a:rPr lang="en-US" dirty="0"/>
                  <a:t>': 10, '</a:t>
                </a:r>
                <a:r>
                  <a:rPr lang="en-US" dirty="0" err="1"/>
                  <a:t>max_depth</a:t>
                </a:r>
                <a:r>
                  <a:rPr lang="en-US" dirty="0"/>
                  <a:t>': 5, and '</a:t>
                </a:r>
                <a:r>
                  <a:rPr lang="en-US" dirty="0" err="1"/>
                  <a:t>learning_rate</a:t>
                </a:r>
                <a:r>
                  <a:rPr lang="en-US" dirty="0"/>
                  <a:t>': </a:t>
                </a:r>
                <a:r>
                  <a:rPr lang="en-US" dirty="0" smtClean="0"/>
                  <a:t>0.4</a:t>
                </a:r>
              </a:p>
              <a:p>
                <a:pPr lvl="1"/>
                <a:r>
                  <a:rPr lang="en-US" dirty="0" err="1" smtClean="0"/>
                  <a:t>Hyperparameter</a:t>
                </a:r>
                <a:r>
                  <a:rPr lang="en-US" dirty="0" smtClean="0"/>
                  <a:t> tuning</a:t>
                </a:r>
              </a:p>
              <a:p>
                <a:r>
                  <a:rPr lang="en-US" dirty="0" smtClean="0"/>
                  <a:t>Random forest: </a:t>
                </a:r>
                <a:r>
                  <a:rPr lang="en-US" dirty="0"/>
                  <a:t>‘</a:t>
                </a:r>
                <a:r>
                  <a:rPr lang="en-US" dirty="0" err="1"/>
                  <a:t>n_estimator</a:t>
                </a:r>
                <a:r>
                  <a:rPr lang="en-US" dirty="0" smtClean="0"/>
                  <a:t>’: 15</a:t>
                </a:r>
              </a:p>
              <a:p>
                <a:r>
                  <a:rPr lang="en-US" dirty="0" smtClean="0"/>
                  <a:t>Fit the training dataset and estimate model accuracy with (validation) test dataset  </a:t>
                </a:r>
              </a:p>
              <a:p>
                <a:r>
                  <a:rPr lang="en-US" dirty="0" smtClean="0"/>
                  <a:t>The performance metrics : NRMSE and r</a:t>
                </a:r>
              </a:p>
              <a:p>
                <a:r>
                  <a:rPr lang="en-US" dirty="0" smtClean="0"/>
                  <a:t>Normalized root mean square error (NRMSE) between predicted and measured target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𝑁𝑅𝑀𝑆𝐸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𝑝𝑟𝑒𝑑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− 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𝑡𝑒𝑠𝑡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Pearson correlation coefficient (r) between predicted and measured target variables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𝑝𝑟𝑒𝑑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𝑡𝑒𝑠𝑡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nary>
                          <m:naryPr>
                            <m:chr m:val="∑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𝑝𝑟𝑒𝑑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nary>
                              <m:naryPr>
                                <m:chr m:val="∑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𝑡𝑒𝑡𝑠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nary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𝑝𝑟𝑒𝑑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𝑝𝑟𝑒𝑑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.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bSup>
                                      <m:sSub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𝑡𝑒𝑠𝑡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.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nary>
                                          <m:naryPr>
                                            <m:chr m:val="∑"/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naryPr>
                                          <m:sub>
                                            <m:r>
                                              <m:rPr>
                                                <m:brk m:alnAt="23"/>
                                              </m:r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=1</m:t>
                                            </m:r>
                                          </m:sub>
                                          <m:sup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𝑡𝑒𝑠𝑡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.</m:t>
                                                </m:r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nary>
                                      </m:e>
                                    </m:d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ra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      </m:t>
                        </m:r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/>
                  <a:t>Predict using unseen input weather dataset using the trained model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48316"/>
                <a:ext cx="10515600" cy="5028647"/>
              </a:xfrm>
              <a:blipFill rotWithShape="0">
                <a:blip r:embed="rId2"/>
                <a:stretch>
                  <a:fillRect l="-522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741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Residual distribution of ML algorithms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40" y="1994697"/>
            <a:ext cx="5081158" cy="33789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198" y="1994697"/>
            <a:ext cx="5236703" cy="3378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1182" y="5493010"/>
            <a:ext cx="144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ACME station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910623" y="5493010"/>
            <a:ext cx="1701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98 stations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2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Comparisons of ML algorithms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318826"/>
              </p:ext>
            </p:extLst>
          </p:nvPr>
        </p:nvGraphicFramePr>
        <p:xfrm>
          <a:off x="914399" y="1467292"/>
          <a:ext cx="10645922" cy="4585130"/>
        </p:xfrm>
        <a:graphic>
          <a:graphicData uri="http://schemas.openxmlformats.org/drawingml/2006/table">
            <a:tbl>
              <a:tblPr/>
              <a:tblGrid>
                <a:gridCol w="1433739"/>
                <a:gridCol w="869909"/>
                <a:gridCol w="1068682"/>
                <a:gridCol w="1530396"/>
                <a:gridCol w="869909"/>
                <a:gridCol w="959549"/>
                <a:gridCol w="869909"/>
                <a:gridCol w="1094590"/>
                <a:gridCol w="998784"/>
                <a:gridCol w="950455"/>
              </a:tblGrid>
              <a:tr h="586154"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Machine learning 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Error components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Parameters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NRMSE / Correlation coefficient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8615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Station 'ACME'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All stations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1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bias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variance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All features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Radiative flux only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All 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features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213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NRMSE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Corrcoef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NRMSE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Corrcoef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NRMSE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Corrcoef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Linear regression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default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0.191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0.912 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0.901 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0.909 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32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Gradient boosting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n_estimator = 10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0.194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0.934 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0.194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0.902 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0.204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0.932 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132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Random forest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low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high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n_estimator = 15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0.19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0.967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0.201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0.958 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0.206</a:t>
                      </a:r>
                      <a:endParaRPr lang="en-US" sz="440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0.961 </a:t>
                      </a:r>
                      <a:endParaRPr lang="en-US" sz="4400" dirty="0">
                        <a:effectLst/>
                        <a:latin typeface="+mn-lt"/>
                      </a:endParaRPr>
                    </a:p>
                  </a:txBody>
                  <a:tcPr marL="9144" marR="9144" marT="9144" marB="9144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546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target NRMSE (0.05) was not achieved but the target correlation coefficient (0.9) was </a:t>
            </a:r>
            <a:r>
              <a:rPr lang="en-US" dirty="0"/>
              <a:t>obtained </a:t>
            </a:r>
            <a:r>
              <a:rPr lang="en-US" dirty="0" smtClean="0"/>
              <a:t>in all cases</a:t>
            </a:r>
          </a:p>
          <a:p>
            <a:r>
              <a:rPr lang="en-US" dirty="0" smtClean="0"/>
              <a:t>Solar energy was predicted appropriately using weather inputs</a:t>
            </a:r>
          </a:p>
          <a:p>
            <a:r>
              <a:rPr lang="en-US" dirty="0" smtClean="0"/>
              <a:t>Radiative data alone effectively predicts solar energy with some error margin</a:t>
            </a:r>
          </a:p>
          <a:p>
            <a:r>
              <a:rPr lang="en-US" dirty="0" smtClean="0"/>
              <a:t>Similar accuracy achieved using 3 </a:t>
            </a:r>
            <a:r>
              <a:rPr lang="en-US" dirty="0"/>
              <a:t>ML algorithms</a:t>
            </a:r>
          </a:p>
          <a:p>
            <a:r>
              <a:rPr lang="en-US" dirty="0" smtClean="0"/>
              <a:t>Linear regression is the simplest and chosen model for solar energy 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87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73477" y="575426"/>
            <a:ext cx="9311213" cy="5607604"/>
            <a:chOff x="1747913" y="681755"/>
            <a:chExt cx="9311213" cy="5607604"/>
          </a:xfrm>
        </p:grpSpPr>
        <p:pic>
          <p:nvPicPr>
            <p:cNvPr id="2056" name="Picture 8" descr="Image result for Question?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913" y="681755"/>
              <a:ext cx="8676889" cy="488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Related imag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02432">
              <a:off x="7695810" y="4047809"/>
              <a:ext cx="3363316" cy="2241550"/>
            </a:xfrm>
            <a:prstGeom prst="rect">
              <a:avLst/>
            </a:prstGeom>
            <a:noFill/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996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451" y="851920"/>
            <a:ext cx="6063915" cy="524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037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6750"/>
            <a:ext cx="10515600" cy="1325563"/>
          </a:xfrm>
        </p:spPr>
        <p:txBody>
          <a:bodyPr/>
          <a:lstStyle/>
          <a:p>
            <a:r>
              <a:rPr lang="en-US" dirty="0" smtClean="0"/>
              <a:t>Scope of the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4748" y="1318660"/>
            <a:ext cx="4937682" cy="521689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</a:t>
            </a:r>
            <a:r>
              <a:rPr lang="en-US" dirty="0" smtClean="0"/>
              <a:t>orecast solar </a:t>
            </a:r>
            <a:r>
              <a:rPr lang="en-US" dirty="0"/>
              <a:t>energy production at </a:t>
            </a:r>
            <a:r>
              <a:rPr lang="en-US" dirty="0" smtClean="0"/>
              <a:t>98 </a:t>
            </a:r>
            <a:r>
              <a:rPr lang="en-US" dirty="0" err="1" smtClean="0"/>
              <a:t>Mesonet</a:t>
            </a:r>
            <a:r>
              <a:rPr lang="en-US" dirty="0" smtClean="0"/>
              <a:t> stations (red)</a:t>
            </a:r>
          </a:p>
          <a:p>
            <a:r>
              <a:rPr lang="en-US" dirty="0" smtClean="0"/>
              <a:t>Input </a:t>
            </a:r>
            <a:r>
              <a:rPr lang="en-US" dirty="0"/>
              <a:t>data: Numerical weather prediction (NWP) model data from NOAA/ESRL Global Ensemble Forecasting System (GEFS) for 1° apart grid points (blue</a:t>
            </a:r>
            <a:r>
              <a:rPr lang="en-US" dirty="0" smtClean="0"/>
              <a:t>)</a:t>
            </a:r>
          </a:p>
          <a:p>
            <a:r>
              <a:rPr lang="en-US" dirty="0"/>
              <a:t>Model: machine learning algorithm- linear regression, gradient boosting, random forest </a:t>
            </a:r>
          </a:p>
          <a:p>
            <a:r>
              <a:rPr lang="en-US" dirty="0" smtClean="0"/>
              <a:t>Target metrics: Normalized root mean square error (NRMSE) as 0.05 and correlation coefficient as 0.9 between predicted and actual solar energy production</a:t>
            </a:r>
          </a:p>
          <a:p>
            <a:pPr lvl="1"/>
            <a:endParaRPr lang="en-US" dirty="0"/>
          </a:p>
        </p:txBody>
      </p:sp>
      <p:pic>
        <p:nvPicPr>
          <p:cNvPr id="4" name="Picture 2" descr="GEFS Grid Vs. Mesonet Station Lo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570" y="991404"/>
            <a:ext cx="6545175" cy="4581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0332" y="532836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31N, 254W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00874" y="530593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31N, 269W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388" y="8865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39N, 254W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776693" y="88654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39N, 269W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31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3703" y="122479"/>
            <a:ext cx="10515600" cy="1117164"/>
          </a:xfrm>
        </p:spPr>
        <p:txBody>
          <a:bodyPr/>
          <a:lstStyle/>
          <a:p>
            <a:r>
              <a:rPr lang="en-US" dirty="0" smtClean="0"/>
              <a:t>Data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731" y="1106905"/>
            <a:ext cx="11355572" cy="554907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Data structure: 5113 (days) x 11 (model ensemble) x 5 (times /day) x 9 (latitude) x 16 (longitude)</a:t>
            </a:r>
          </a:p>
          <a:p>
            <a:r>
              <a:rPr lang="en-US" dirty="0" smtClean="0"/>
              <a:t>Input data</a:t>
            </a:r>
          </a:p>
          <a:p>
            <a:pPr lvl="1"/>
            <a:r>
              <a:rPr lang="en-US" dirty="0" smtClean="0"/>
              <a:t>Radiative flux</a:t>
            </a:r>
            <a:r>
              <a:rPr lang="en-US" dirty="0"/>
              <a:t>: downward long-wave radiative flux </a:t>
            </a:r>
            <a:r>
              <a:rPr lang="en-US" dirty="0" smtClean="0"/>
              <a:t>at surface (</a:t>
            </a:r>
            <a:r>
              <a:rPr lang="en-US" dirty="0" smtClean="0">
                <a:solidFill>
                  <a:srgbClr val="FF0000"/>
                </a:solidFill>
              </a:rPr>
              <a:t>DLWRFS</a:t>
            </a:r>
            <a:r>
              <a:rPr lang="en-US" dirty="0" smtClean="0"/>
              <a:t>), </a:t>
            </a:r>
            <a:r>
              <a:rPr lang="en-US" dirty="0"/>
              <a:t>downward short-wave radiative flux </a:t>
            </a:r>
            <a:r>
              <a:rPr lang="en-US" dirty="0" smtClean="0"/>
              <a:t>at surface (</a:t>
            </a:r>
            <a:r>
              <a:rPr lang="en-US" dirty="0" smtClean="0">
                <a:solidFill>
                  <a:srgbClr val="FF0000"/>
                </a:solidFill>
              </a:rPr>
              <a:t>DSWRFS</a:t>
            </a:r>
            <a:r>
              <a:rPr lang="en-US" dirty="0" smtClean="0"/>
              <a:t>), </a:t>
            </a:r>
            <a:r>
              <a:rPr lang="en-US" dirty="0"/>
              <a:t>upward long-wave radiation at </a:t>
            </a:r>
            <a:r>
              <a:rPr lang="en-US" dirty="0" smtClean="0"/>
              <a:t>surface (</a:t>
            </a:r>
            <a:r>
              <a:rPr lang="en-US" dirty="0" smtClean="0">
                <a:solidFill>
                  <a:srgbClr val="FF0000"/>
                </a:solidFill>
              </a:rPr>
              <a:t>ULWRFS</a:t>
            </a:r>
            <a:r>
              <a:rPr lang="en-US" dirty="0" smtClean="0"/>
              <a:t>), upward </a:t>
            </a:r>
            <a:r>
              <a:rPr lang="en-US" dirty="0"/>
              <a:t>short-wave radiation at </a:t>
            </a:r>
            <a:r>
              <a:rPr lang="en-US" dirty="0" smtClean="0"/>
              <a:t>surface (</a:t>
            </a:r>
            <a:r>
              <a:rPr lang="en-US" dirty="0" smtClean="0">
                <a:solidFill>
                  <a:srgbClr val="FF0000"/>
                </a:solidFill>
              </a:rPr>
              <a:t>USWRFS</a:t>
            </a:r>
            <a:r>
              <a:rPr lang="en-US" dirty="0" smtClean="0"/>
              <a:t>), </a:t>
            </a:r>
            <a:r>
              <a:rPr lang="en-US" dirty="0"/>
              <a:t>upward long-wave radiation at </a:t>
            </a:r>
            <a:r>
              <a:rPr lang="en-US" dirty="0" smtClean="0"/>
              <a:t>top </a:t>
            </a:r>
            <a:r>
              <a:rPr lang="en-US" dirty="0"/>
              <a:t>of the </a:t>
            </a:r>
            <a:r>
              <a:rPr lang="en-US" dirty="0" smtClean="0"/>
              <a:t>atmosphere (</a:t>
            </a:r>
            <a:r>
              <a:rPr lang="en-US" dirty="0" smtClean="0">
                <a:solidFill>
                  <a:srgbClr val="FF0000"/>
                </a:solidFill>
              </a:rPr>
              <a:t>ULWRF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Temperature: maximum </a:t>
            </a:r>
            <a:r>
              <a:rPr lang="en-US" dirty="0"/>
              <a:t>temperature </a:t>
            </a:r>
            <a:r>
              <a:rPr lang="en-US" dirty="0" smtClean="0"/>
              <a:t>at </a:t>
            </a:r>
            <a:r>
              <a:rPr lang="en-US" dirty="0"/>
              <a:t>2 m above </a:t>
            </a:r>
            <a:r>
              <a:rPr lang="en-US" dirty="0" smtClean="0"/>
              <a:t>ground (</a:t>
            </a:r>
            <a:r>
              <a:rPr lang="en-US" dirty="0" err="1" smtClean="0">
                <a:solidFill>
                  <a:srgbClr val="FF0000"/>
                </a:solidFill>
              </a:rPr>
              <a:t>MaxT</a:t>
            </a:r>
            <a:r>
              <a:rPr lang="en-US" dirty="0" smtClean="0"/>
              <a:t>), minimum </a:t>
            </a:r>
            <a:r>
              <a:rPr lang="en-US" dirty="0"/>
              <a:t>temperature </a:t>
            </a:r>
            <a:r>
              <a:rPr lang="en-US" dirty="0" smtClean="0"/>
              <a:t>at </a:t>
            </a:r>
            <a:r>
              <a:rPr lang="en-US" dirty="0"/>
              <a:t>2 m above </a:t>
            </a:r>
            <a:r>
              <a:rPr lang="en-US" dirty="0" smtClean="0"/>
              <a:t>ground (</a:t>
            </a:r>
            <a:r>
              <a:rPr lang="en-US" dirty="0" err="1" smtClean="0">
                <a:solidFill>
                  <a:srgbClr val="FF0000"/>
                </a:solidFill>
              </a:rPr>
              <a:t>MinT</a:t>
            </a:r>
            <a:r>
              <a:rPr lang="en-US" dirty="0" smtClean="0"/>
              <a:t>), current </a:t>
            </a:r>
            <a:r>
              <a:rPr lang="en-US" dirty="0"/>
              <a:t>temperature at 2 m above </a:t>
            </a:r>
            <a:r>
              <a:rPr lang="en-US" dirty="0" smtClean="0"/>
              <a:t>ground, temperature </a:t>
            </a:r>
            <a:r>
              <a:rPr lang="en-US" dirty="0"/>
              <a:t>of </a:t>
            </a:r>
            <a:r>
              <a:rPr lang="en-US" dirty="0" smtClean="0"/>
              <a:t>surface (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Other variables: air </a:t>
            </a:r>
            <a:r>
              <a:rPr lang="en-US" dirty="0"/>
              <a:t>pressure at mean sea </a:t>
            </a:r>
            <a:r>
              <a:rPr lang="en-US" dirty="0" smtClean="0"/>
              <a:t>level (</a:t>
            </a:r>
            <a:r>
              <a:rPr lang="en-US" dirty="0" err="1" smtClean="0">
                <a:solidFill>
                  <a:srgbClr val="FF0000"/>
                </a:solidFill>
              </a:rPr>
              <a:t>Pr</a:t>
            </a:r>
            <a:r>
              <a:rPr lang="en-US" dirty="0" smtClean="0"/>
              <a:t>), 3-Hour </a:t>
            </a:r>
            <a:r>
              <a:rPr lang="en-US" dirty="0"/>
              <a:t>accumulated precipitation at </a:t>
            </a:r>
            <a:r>
              <a:rPr lang="en-US" dirty="0" smtClean="0"/>
              <a:t>surface (</a:t>
            </a:r>
            <a:r>
              <a:rPr lang="en-US" dirty="0" err="1" smtClean="0">
                <a:solidFill>
                  <a:srgbClr val="FF0000"/>
                </a:solidFill>
              </a:rPr>
              <a:t>Precip</a:t>
            </a:r>
            <a:r>
              <a:rPr lang="en-US" dirty="0" smtClean="0"/>
              <a:t>), </a:t>
            </a:r>
            <a:r>
              <a:rPr lang="en-US" dirty="0" err="1" smtClean="0"/>
              <a:t>precipitable</a:t>
            </a:r>
            <a:r>
              <a:rPr lang="en-US" dirty="0" smtClean="0"/>
              <a:t> </a:t>
            </a:r>
            <a:r>
              <a:rPr lang="en-US" dirty="0"/>
              <a:t>water over </a:t>
            </a:r>
            <a:r>
              <a:rPr lang="en-US" dirty="0" smtClean="0"/>
              <a:t>entire </a:t>
            </a:r>
            <a:r>
              <a:rPr lang="en-US" dirty="0"/>
              <a:t>depth of </a:t>
            </a:r>
            <a:r>
              <a:rPr lang="en-US" dirty="0" smtClean="0"/>
              <a:t>atmosphere (</a:t>
            </a:r>
            <a:r>
              <a:rPr lang="en-US" dirty="0" smtClean="0">
                <a:solidFill>
                  <a:srgbClr val="FF0000"/>
                </a:solidFill>
              </a:rPr>
              <a:t>PW</a:t>
            </a:r>
            <a:r>
              <a:rPr lang="en-US" dirty="0" smtClean="0"/>
              <a:t>), specific </a:t>
            </a:r>
            <a:r>
              <a:rPr lang="en-US" dirty="0"/>
              <a:t>humidity at 2 m above </a:t>
            </a:r>
            <a:r>
              <a:rPr lang="en-US" dirty="0" smtClean="0"/>
              <a:t>ground (</a:t>
            </a:r>
            <a:r>
              <a:rPr lang="en-US" dirty="0" smtClean="0">
                <a:solidFill>
                  <a:srgbClr val="FF0000"/>
                </a:solidFill>
              </a:rPr>
              <a:t>H</a:t>
            </a:r>
            <a:r>
              <a:rPr lang="en-US" dirty="0" smtClean="0"/>
              <a:t>), total </a:t>
            </a:r>
            <a:r>
              <a:rPr lang="en-US" dirty="0"/>
              <a:t>cloud cover over </a:t>
            </a:r>
            <a:r>
              <a:rPr lang="en-US" dirty="0" smtClean="0"/>
              <a:t>entire </a:t>
            </a:r>
            <a:r>
              <a:rPr lang="en-US" dirty="0"/>
              <a:t>depth of </a:t>
            </a:r>
            <a:r>
              <a:rPr lang="en-US" dirty="0" smtClean="0"/>
              <a:t>atmosphere (</a:t>
            </a:r>
            <a:r>
              <a:rPr lang="en-US" dirty="0" smtClean="0">
                <a:solidFill>
                  <a:srgbClr val="FF0000"/>
                </a:solidFill>
              </a:rPr>
              <a:t>TCC</a:t>
            </a:r>
            <a:r>
              <a:rPr lang="en-US" dirty="0" smtClean="0"/>
              <a:t>), total </a:t>
            </a:r>
            <a:r>
              <a:rPr lang="en-US" dirty="0"/>
              <a:t>column-integrated condensate over </a:t>
            </a:r>
            <a:r>
              <a:rPr lang="en-US" dirty="0" smtClean="0"/>
              <a:t>entire atmosphere (</a:t>
            </a:r>
            <a:r>
              <a:rPr lang="en-US" dirty="0" smtClean="0">
                <a:solidFill>
                  <a:srgbClr val="FF0000"/>
                </a:solidFill>
              </a:rPr>
              <a:t>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Target variable</a:t>
            </a:r>
          </a:p>
          <a:p>
            <a:pPr lvl="1"/>
            <a:r>
              <a:rPr lang="en-US" dirty="0" smtClean="0"/>
              <a:t>Solar energy production</a:t>
            </a:r>
          </a:p>
          <a:p>
            <a:r>
              <a:rPr lang="en-US" dirty="0" smtClean="0"/>
              <a:t>Training data: 1994 – 2007 weather (input) and solar energy (output) data</a:t>
            </a:r>
          </a:p>
          <a:p>
            <a:r>
              <a:rPr lang="en-US" dirty="0" smtClean="0"/>
              <a:t>Model prediction: 2008 – 2012 solar energy production based on weather data</a:t>
            </a:r>
          </a:p>
        </p:txBody>
      </p:sp>
    </p:spTree>
    <p:extLst>
      <p:ext uri="{BB962C8B-B14F-4D97-AF65-F5344CB8AC3E}">
        <p14:creationId xmlns:p14="http://schemas.microsoft.com/office/powerpoint/2010/main" val="259862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Reshaping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0821" y="1825625"/>
            <a:ext cx="4466121" cy="4351338"/>
          </a:xfrm>
        </p:spPr>
        <p:txBody>
          <a:bodyPr/>
          <a:lstStyle/>
          <a:p>
            <a:r>
              <a:rPr lang="en-US" dirty="0" smtClean="0"/>
              <a:t>Extract weather data for individual grid points – 5 (33 – 37N) x 10 (257 – 266 W) GEFS points</a:t>
            </a:r>
          </a:p>
          <a:p>
            <a:r>
              <a:rPr lang="en-US" dirty="0" smtClean="0"/>
              <a:t>Reshaping table structure from 3 dimension to </a:t>
            </a:r>
            <a:r>
              <a:rPr lang="en-US" dirty="0"/>
              <a:t>2 dimension: (5113, 11, 5) to (5113, 55</a:t>
            </a:r>
            <a:r>
              <a:rPr lang="en-US" dirty="0" smtClean="0"/>
              <a:t>)</a:t>
            </a:r>
          </a:p>
          <a:p>
            <a:r>
              <a:rPr lang="en-US" dirty="0" smtClean="0"/>
              <a:t>Write to file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49827" y="1825625"/>
            <a:ext cx="6545175" cy="4581623"/>
            <a:chOff x="549827" y="1825625"/>
            <a:chExt cx="6545175" cy="4581623"/>
          </a:xfrm>
        </p:grpSpPr>
        <p:pic>
          <p:nvPicPr>
            <p:cNvPr id="4" name="Picture 2" descr="GEFS Grid Vs. Mesonet Station Location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27" y="1825625"/>
              <a:ext cx="6545175" cy="45816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925054" y="3224463"/>
              <a:ext cx="3782728" cy="178067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49827" y="6285297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31N, 254W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0369" y="626286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31N, 269W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0883" y="1843484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39N, 254W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936188" y="1843484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39N, 269W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18702" y="4966639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33N, 257W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79501" y="4963596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33N, 266W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1784460" y="2904860"/>
            <a:ext cx="140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37N, 257W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4476580" y="2904860"/>
            <a:ext cx="141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37N, 266W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81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at </a:t>
            </a:r>
            <a:r>
              <a:rPr lang="en-US" dirty="0"/>
              <a:t>individual </a:t>
            </a:r>
            <a:r>
              <a:rPr lang="en-US" dirty="0" err="1" smtClean="0"/>
              <a:t>mesonet</a:t>
            </a:r>
            <a:r>
              <a:rPr lang="en-US" dirty="0" smtClean="0"/>
              <a:t> station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7267" y="1299411"/>
            <a:ext cx="6391175" cy="4877552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Weather data of 4 surrounding GEFS pts (blue)</a:t>
            </a:r>
          </a:p>
          <a:p>
            <a:r>
              <a:rPr lang="en-US" dirty="0"/>
              <a:t>reshaping: from </a:t>
            </a:r>
            <a:r>
              <a:rPr lang="en-US" dirty="0" smtClean="0"/>
              <a:t>2d (5113 </a:t>
            </a:r>
            <a:r>
              <a:rPr lang="en-US" dirty="0"/>
              <a:t>x </a:t>
            </a:r>
            <a:r>
              <a:rPr lang="en-US" dirty="0" smtClean="0"/>
              <a:t>55) </a:t>
            </a:r>
            <a:r>
              <a:rPr lang="en-US" dirty="0"/>
              <a:t>to </a:t>
            </a:r>
            <a:r>
              <a:rPr lang="en-US" dirty="0" smtClean="0"/>
              <a:t>1d (281215)</a:t>
            </a:r>
          </a:p>
          <a:p>
            <a:r>
              <a:rPr lang="en-US" dirty="0" smtClean="0"/>
              <a:t>Check </a:t>
            </a:r>
          </a:p>
          <a:p>
            <a:pPr lvl="1"/>
            <a:r>
              <a:rPr lang="en-US" dirty="0" smtClean="0"/>
              <a:t>Null values</a:t>
            </a:r>
          </a:p>
          <a:p>
            <a:pPr lvl="1"/>
            <a:r>
              <a:rPr lang="en-US" dirty="0"/>
              <a:t>Summary statistics</a:t>
            </a:r>
          </a:p>
          <a:p>
            <a:pPr lvl="1"/>
            <a:r>
              <a:rPr lang="en-US" dirty="0" smtClean="0"/>
              <a:t>frequency </a:t>
            </a:r>
            <a:r>
              <a:rPr lang="en-US" dirty="0"/>
              <a:t>distribution of weather features at 4 GEFS</a:t>
            </a:r>
          </a:p>
          <a:p>
            <a:pPr lvl="1"/>
            <a:r>
              <a:rPr lang="en-US" dirty="0" smtClean="0"/>
              <a:t>correlation </a:t>
            </a:r>
            <a:r>
              <a:rPr lang="en-US" dirty="0"/>
              <a:t>among them</a:t>
            </a:r>
          </a:p>
          <a:p>
            <a:r>
              <a:rPr lang="en-US" dirty="0" smtClean="0"/>
              <a:t>Assumption: </a:t>
            </a:r>
            <a:r>
              <a:rPr lang="en-US" dirty="0"/>
              <a:t>gradual change in weather </a:t>
            </a:r>
            <a:r>
              <a:rPr lang="en-US" dirty="0" smtClean="0"/>
              <a:t>features</a:t>
            </a:r>
          </a:p>
          <a:p>
            <a:r>
              <a:rPr lang="en-US" dirty="0" smtClean="0"/>
              <a:t>Combine and average 11 </a:t>
            </a:r>
            <a:r>
              <a:rPr lang="en-US" dirty="0"/>
              <a:t>model prediction at each </a:t>
            </a:r>
            <a:r>
              <a:rPr lang="en-US" dirty="0" err="1" smtClean="0"/>
              <a:t>timestep</a:t>
            </a:r>
            <a:endParaRPr lang="en-US" dirty="0" smtClean="0"/>
          </a:p>
          <a:p>
            <a:r>
              <a:rPr lang="en-US" dirty="0" smtClean="0"/>
              <a:t>Average over 5 </a:t>
            </a:r>
            <a:r>
              <a:rPr lang="en-US" dirty="0" err="1" smtClean="0"/>
              <a:t>timesteps</a:t>
            </a:r>
            <a:r>
              <a:rPr lang="en-US" dirty="0" smtClean="0"/>
              <a:t> - daily average</a:t>
            </a:r>
            <a:endParaRPr lang="en-US" dirty="0"/>
          </a:p>
          <a:p>
            <a:r>
              <a:rPr lang="en-US" dirty="0" smtClean="0"/>
              <a:t>Linear interpolation (2 dimensional) on daily average from 4 GEFS points to estimate variable at each </a:t>
            </a:r>
            <a:r>
              <a:rPr lang="en-US" dirty="0" err="1" smtClean="0"/>
              <a:t>mesonet</a:t>
            </a:r>
            <a:r>
              <a:rPr lang="en-US" dirty="0" smtClean="0"/>
              <a:t> station (red)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496503" y="2028524"/>
            <a:ext cx="4450882" cy="3448251"/>
            <a:chOff x="496503" y="2028524"/>
            <a:chExt cx="3483543" cy="2834641"/>
          </a:xfrm>
        </p:grpSpPr>
        <p:sp>
          <p:nvSpPr>
            <p:cNvPr id="4" name="Rectangle 3"/>
            <p:cNvSpPr/>
            <p:nvPr/>
          </p:nvSpPr>
          <p:spPr>
            <a:xfrm>
              <a:off x="838200" y="2367815"/>
              <a:ext cx="2800149" cy="215605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3296652" y="2028524"/>
              <a:ext cx="683394" cy="678581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x2,y2</a:t>
              </a:r>
              <a:endParaRPr lang="en-US" sz="1500" dirty="0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3296652" y="4184584"/>
              <a:ext cx="683394" cy="678581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x2,y1</a:t>
              </a:r>
              <a:endParaRPr lang="en-US" sz="1500" dirty="0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566285" y="2028524"/>
              <a:ext cx="683394" cy="678581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x1,y2</a:t>
              </a:r>
              <a:endParaRPr lang="en-US" sz="1500" dirty="0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496503" y="4184583"/>
              <a:ext cx="683394" cy="678581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smtClean="0"/>
                <a:t>x1,y1</a:t>
              </a:r>
              <a:endParaRPr lang="en-US" sz="1500" dirty="0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1896577" y="3106553"/>
              <a:ext cx="683394" cy="678581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 err="1" smtClean="0"/>
                <a:t>x,y</a:t>
              </a:r>
              <a:endParaRPr lang="en-US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4925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338"/>
            <a:ext cx="10687493" cy="1064202"/>
          </a:xfrm>
        </p:spPr>
        <p:txBody>
          <a:bodyPr>
            <a:normAutofit/>
          </a:bodyPr>
          <a:lstStyle/>
          <a:p>
            <a:r>
              <a:rPr lang="en-US" dirty="0" smtClean="0"/>
              <a:t>Exploratory analysis: radiative flux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626762" y="1511630"/>
            <a:ext cx="5274646" cy="4952424"/>
          </a:xfrm>
        </p:spPr>
        <p:txBody>
          <a:bodyPr>
            <a:normAutofit/>
          </a:bodyPr>
          <a:lstStyle/>
          <a:p>
            <a:r>
              <a:rPr lang="en-US" dirty="0" smtClean="0"/>
              <a:t>Radiative Flux: Amount of solar energy radiated through a given area</a:t>
            </a:r>
          </a:p>
          <a:p>
            <a:r>
              <a:rPr lang="en-US" dirty="0" smtClean="0"/>
              <a:t>Incoming radiation ~ shortwave, high energy, emitted from very hot sun</a:t>
            </a:r>
          </a:p>
          <a:p>
            <a:r>
              <a:rPr lang="en-US" dirty="0" smtClean="0"/>
              <a:t>Upward radiation ~ longwave, low in energy, re-emitted by much cooler earth</a:t>
            </a:r>
          </a:p>
          <a:p>
            <a:r>
              <a:rPr lang="en-US" dirty="0" smtClean="0"/>
              <a:t>A small fraction goes back to space</a:t>
            </a:r>
          </a:p>
        </p:txBody>
      </p:sp>
      <p:sp>
        <p:nvSpPr>
          <p:cNvPr id="4" name="AutoShape 4" descr="Related im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11517" y="6176963"/>
            <a:ext cx="78943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https://kisialevelgeography.wordpress.com/as-atmosphere-weather/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720820"/>
            <a:ext cx="6381494" cy="47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92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Derived features: radiation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48" y="1825625"/>
            <a:ext cx="11347704" cy="4351338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Downward radiation at surface, down = DSWRFS + DLWRFS</a:t>
            </a:r>
          </a:p>
          <a:p>
            <a:pPr lvl="1"/>
            <a:r>
              <a:rPr lang="en-US" sz="2000" dirty="0" smtClean="0"/>
              <a:t>Total energy received at surface</a:t>
            </a:r>
            <a:endParaRPr lang="en-US" sz="2000" dirty="0"/>
          </a:p>
          <a:p>
            <a:r>
              <a:rPr lang="en-US" sz="2400" dirty="0" smtClean="0"/>
              <a:t>Upward radiation at surface, up = USWRFS + ULWRFS</a:t>
            </a:r>
          </a:p>
          <a:p>
            <a:pPr lvl="1"/>
            <a:r>
              <a:rPr lang="en-US" sz="2000" dirty="0" smtClean="0"/>
              <a:t>Total energy radiated from surface</a:t>
            </a:r>
          </a:p>
          <a:p>
            <a:r>
              <a:rPr lang="en-US" sz="2400" dirty="0" smtClean="0"/>
              <a:t>Net radiation at surface, net = down – up</a:t>
            </a:r>
          </a:p>
          <a:p>
            <a:pPr lvl="1"/>
            <a:r>
              <a:rPr lang="en-US" sz="2000" dirty="0" smtClean="0"/>
              <a:t>Total energy retained by surface</a:t>
            </a:r>
          </a:p>
          <a:p>
            <a:r>
              <a:rPr lang="en-US" sz="2400" dirty="0" smtClean="0"/>
              <a:t>Fraction </a:t>
            </a:r>
            <a:r>
              <a:rPr lang="en-US" sz="2400" dirty="0"/>
              <a:t>of downward radiation </a:t>
            </a:r>
            <a:r>
              <a:rPr lang="en-US" sz="2400" dirty="0" smtClean="0"/>
              <a:t>reemitted </a:t>
            </a:r>
            <a:r>
              <a:rPr lang="en-US" sz="2400" dirty="0"/>
              <a:t>from </a:t>
            </a:r>
            <a:r>
              <a:rPr lang="en-US" sz="2400" dirty="0" smtClean="0"/>
              <a:t>surface, </a:t>
            </a:r>
            <a:r>
              <a:rPr lang="en-US" sz="2400" dirty="0" err="1" smtClean="0"/>
              <a:t>up_frac</a:t>
            </a:r>
            <a:r>
              <a:rPr lang="en-US" sz="2400" dirty="0" smtClean="0"/>
              <a:t> = up/down</a:t>
            </a:r>
          </a:p>
          <a:p>
            <a:r>
              <a:rPr lang="en-US" sz="2400" dirty="0" smtClean="0"/>
              <a:t>Shortwave radiation as fraction </a:t>
            </a:r>
            <a:r>
              <a:rPr lang="en-US" sz="2400" dirty="0"/>
              <a:t>of </a:t>
            </a:r>
            <a:r>
              <a:rPr lang="en-US" sz="2400" dirty="0" smtClean="0"/>
              <a:t>incoming radiation, </a:t>
            </a:r>
            <a:r>
              <a:rPr lang="en-US" sz="2400" dirty="0" err="1"/>
              <a:t>ds_by_dn</a:t>
            </a:r>
            <a:r>
              <a:rPr lang="en-US" sz="2400" dirty="0"/>
              <a:t> = </a:t>
            </a:r>
            <a:r>
              <a:rPr lang="en-US" sz="2400" dirty="0" smtClean="0"/>
              <a:t>DSWRFS/down</a:t>
            </a:r>
            <a:endParaRPr lang="en-US" sz="2400" dirty="0"/>
          </a:p>
          <a:p>
            <a:r>
              <a:rPr lang="en-US" sz="2400" dirty="0" smtClean="0"/>
              <a:t>Longwave radiation as fraction of re-emitting radiation, </a:t>
            </a:r>
            <a:r>
              <a:rPr lang="en-US" sz="2400" dirty="0" err="1" smtClean="0"/>
              <a:t>ul_by_up</a:t>
            </a:r>
            <a:r>
              <a:rPr lang="en-US" sz="2400" dirty="0" smtClean="0"/>
              <a:t> </a:t>
            </a:r>
            <a:r>
              <a:rPr lang="en-US" sz="2400" dirty="0"/>
              <a:t>= </a:t>
            </a:r>
            <a:r>
              <a:rPr lang="en-US" sz="2400" dirty="0" smtClean="0"/>
              <a:t>ULWRFS/up</a:t>
            </a:r>
          </a:p>
          <a:p>
            <a:r>
              <a:rPr lang="en-US" sz="2400" dirty="0"/>
              <a:t>Longwave radiation </a:t>
            </a:r>
            <a:r>
              <a:rPr lang="en-US" sz="2400" dirty="0" smtClean="0"/>
              <a:t>at TOA as fraction </a:t>
            </a:r>
            <a:r>
              <a:rPr lang="en-US" sz="2400" dirty="0"/>
              <a:t>of downward radiation, </a:t>
            </a:r>
            <a:r>
              <a:rPr lang="en-US" sz="2400" dirty="0" err="1"/>
              <a:t>fr_atm_s</a:t>
            </a:r>
            <a:r>
              <a:rPr lang="en-US" sz="2400" dirty="0"/>
              <a:t> </a:t>
            </a:r>
            <a:r>
              <a:rPr lang="en-US" sz="2400" dirty="0" smtClean="0"/>
              <a:t>= ULWRF/down</a:t>
            </a:r>
          </a:p>
          <a:p>
            <a:pPr lvl="1"/>
            <a:r>
              <a:rPr lang="en-US" sz="2000" dirty="0" smtClean="0"/>
              <a:t>What fraction is lost in space</a:t>
            </a:r>
            <a:endParaRPr lang="en-US" sz="20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0978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200533"/>
            <a:ext cx="10515600" cy="1325563"/>
          </a:xfrm>
        </p:spPr>
        <p:txBody>
          <a:bodyPr/>
          <a:lstStyle/>
          <a:p>
            <a:r>
              <a:rPr lang="en-US" dirty="0" smtClean="0"/>
              <a:t>Frequency distribution: radiative flux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510365" y="4306185"/>
            <a:ext cx="11387469" cy="2158410"/>
          </a:xfrm>
        </p:spPr>
        <p:txBody>
          <a:bodyPr/>
          <a:lstStyle/>
          <a:p>
            <a:r>
              <a:rPr lang="en-US" dirty="0" smtClean="0"/>
              <a:t>Downward flux with 2 distinct peaks - summer and winter (1, 2)</a:t>
            </a:r>
            <a:endParaRPr lang="en-US" dirty="0"/>
          </a:p>
          <a:p>
            <a:r>
              <a:rPr lang="en-US" dirty="0" smtClean="0"/>
              <a:t>Downward shortwave - highest magnitude (1)</a:t>
            </a:r>
          </a:p>
          <a:p>
            <a:r>
              <a:rPr lang="en-US" dirty="0" smtClean="0"/>
              <a:t>Upward shortwave– lowest magnitude (3)</a:t>
            </a:r>
          </a:p>
          <a:p>
            <a:r>
              <a:rPr lang="en-US" dirty="0" smtClean="0"/>
              <a:t>Upward flux – longwave primarily (4)</a:t>
            </a:r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5" y="1441496"/>
            <a:ext cx="10334844" cy="25295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73352" y="3941064"/>
            <a:ext cx="347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3704247" y="3973510"/>
            <a:ext cx="292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04103" y="3936853"/>
            <a:ext cx="29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896056" y="3971003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28949" y="3971003"/>
            <a:ext cx="31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3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7470</TotalTime>
  <Words>1609</Words>
  <Application>Microsoft Office PowerPoint</Application>
  <PresentationFormat>Widescreen</PresentationFormat>
  <Paragraphs>300</Paragraphs>
  <Slides>26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Office Theme</vt:lpstr>
      <vt:lpstr>Forecasting Short Term Solar Energy Production</vt:lpstr>
      <vt:lpstr>Solar energy production: current situation</vt:lpstr>
      <vt:lpstr>Scope of the work</vt:lpstr>
      <vt:lpstr>Data description</vt:lpstr>
      <vt:lpstr>Reshaping data structure</vt:lpstr>
      <vt:lpstr>Estimating at individual mesonet station </vt:lpstr>
      <vt:lpstr>Exploratory analysis: radiative flux </vt:lpstr>
      <vt:lpstr>Derived features: radiation</vt:lpstr>
      <vt:lpstr>Frequency distribution: radiative flux</vt:lpstr>
      <vt:lpstr>Time series analysis: radiative flux</vt:lpstr>
      <vt:lpstr>Seasonal variation in radiative flux</vt:lpstr>
      <vt:lpstr>Seasonal variation in radiation fraction</vt:lpstr>
      <vt:lpstr>Frequency &amp; time series analysis: temperature</vt:lpstr>
      <vt:lpstr>Seasonal variation in temperature</vt:lpstr>
      <vt:lpstr>PowerPoint Presentation</vt:lpstr>
      <vt:lpstr>Seasonal variation in humidity and pressure</vt:lpstr>
      <vt:lpstr>Correlation analysis with the target variable</vt:lpstr>
      <vt:lpstr>PowerPoint Presentation</vt:lpstr>
      <vt:lpstr>Model prediction: choosing the right model</vt:lpstr>
      <vt:lpstr>Machine learning algorithm</vt:lpstr>
      <vt:lpstr>Modeling steps</vt:lpstr>
      <vt:lpstr>Residual distribution of ML algorithms</vt:lpstr>
      <vt:lpstr>Comparisons of ML algorithms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Energy Prediction</dc:title>
  <dc:creator>Manasi Mahish</dc:creator>
  <cp:lastModifiedBy>Manasi Mahish</cp:lastModifiedBy>
  <cp:revision>173</cp:revision>
  <dcterms:created xsi:type="dcterms:W3CDTF">2019-03-04T00:48:50Z</dcterms:created>
  <dcterms:modified xsi:type="dcterms:W3CDTF">2019-06-07T15:15:28Z</dcterms:modified>
</cp:coreProperties>
</file>